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5" r:id="rId3"/>
    <p:sldId id="257" r:id="rId4"/>
    <p:sldId id="266" r:id="rId5"/>
    <p:sldId id="258" r:id="rId6"/>
    <p:sldId id="259" r:id="rId7"/>
    <p:sldId id="260" r:id="rId8"/>
    <p:sldId id="261" r:id="rId9"/>
    <p:sldId id="262" r:id="rId10"/>
    <p:sldId id="263" r:id="rId11"/>
    <p:sldId id="267" r:id="rId12"/>
    <p:sldId id="268" r:id="rId13"/>
    <p:sldId id="269" r:id="rId14"/>
    <p:sldId id="26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392"/>
    <p:restoredTop sz="92892"/>
  </p:normalViewPr>
  <p:slideViewPr>
    <p:cSldViewPr snapToGrid="0" snapToObjects="1">
      <p:cViewPr>
        <p:scale>
          <a:sx n="100" d="100"/>
          <a:sy n="100" d="100"/>
        </p:scale>
        <p:origin x="125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EECF2-2C64-BD4D-A11B-3348C3635E67}" type="datetimeFigureOut">
              <a:rPr lang="en-US" smtClean="0"/>
              <a:t>3/24/22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4A401-7E99-C34F-B884-AB4ACC9CDF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097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EECF2-2C64-BD4D-A11B-3348C3635E67}" type="datetimeFigureOut">
              <a:rPr lang="en-US" smtClean="0"/>
              <a:t>3/24/22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4A401-7E99-C34F-B884-AB4ACC9CDF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732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EECF2-2C64-BD4D-A11B-3348C3635E67}" type="datetimeFigureOut">
              <a:rPr lang="en-US" smtClean="0"/>
              <a:t>3/24/22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4A401-7E99-C34F-B884-AB4ACC9CDF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867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EECF2-2C64-BD4D-A11B-3348C3635E67}" type="datetimeFigureOut">
              <a:rPr lang="en-US" smtClean="0"/>
              <a:t>3/24/22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4A401-7E99-C34F-B884-AB4ACC9CDF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155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EECF2-2C64-BD4D-A11B-3348C3635E67}" type="datetimeFigureOut">
              <a:rPr lang="en-US" smtClean="0"/>
              <a:t>3/24/22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4A401-7E99-C34F-B884-AB4ACC9CDF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450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EECF2-2C64-BD4D-A11B-3348C3635E67}" type="datetimeFigureOut">
              <a:rPr lang="en-US" smtClean="0"/>
              <a:t>3/24/22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4A401-7E99-C34F-B884-AB4ACC9CDF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416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EECF2-2C64-BD4D-A11B-3348C3635E67}" type="datetimeFigureOut">
              <a:rPr lang="en-US" smtClean="0"/>
              <a:t>3/24/22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4A401-7E99-C34F-B884-AB4ACC9CDF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19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EECF2-2C64-BD4D-A11B-3348C3635E67}" type="datetimeFigureOut">
              <a:rPr lang="en-US" smtClean="0"/>
              <a:t>3/24/22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4A401-7E99-C34F-B884-AB4ACC9CDF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023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EECF2-2C64-BD4D-A11B-3348C3635E67}" type="datetimeFigureOut">
              <a:rPr lang="en-US" smtClean="0"/>
              <a:t>3/24/22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4A401-7E99-C34F-B884-AB4ACC9CDF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187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EECF2-2C64-BD4D-A11B-3348C3635E67}" type="datetimeFigureOut">
              <a:rPr lang="en-US" smtClean="0"/>
              <a:t>3/24/22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4A401-7E99-C34F-B884-AB4ACC9CDF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195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EECF2-2C64-BD4D-A11B-3348C3635E67}" type="datetimeFigureOut">
              <a:rPr lang="en-US" smtClean="0"/>
              <a:t>3/24/22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4A401-7E99-C34F-B884-AB4ACC9CDF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349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EECF2-2C64-BD4D-A11B-3348C3635E67}" type="datetimeFigureOut">
              <a:rPr lang="en-US" smtClean="0"/>
              <a:t>3/24/22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4A401-7E99-C34F-B884-AB4ACC9CDF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198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3460652"/>
            <a:ext cx="9144000" cy="1250620"/>
          </a:xfrm>
        </p:spPr>
        <p:txBody>
          <a:bodyPr>
            <a:normAutofit fontScale="90000"/>
          </a:bodyPr>
          <a:lstStyle/>
          <a:p>
            <a:r>
              <a:rPr lang="id-ID" b="1" dirty="0">
                <a:latin typeface="+mn-lt"/>
              </a:rPr>
              <a:t>Ketentuan Penyusunan KTI Fakultas Kedokteran Universitas Mataram</a:t>
            </a:r>
            <a:r>
              <a:rPr lang="en-US" b="1" dirty="0">
                <a:latin typeface="+mn-lt"/>
              </a:rPr>
              <a:t/>
            </a:r>
            <a:br>
              <a:rPr lang="en-US" b="1" dirty="0">
                <a:latin typeface="+mn-lt"/>
              </a:rPr>
            </a:br>
            <a:r>
              <a:rPr lang="id-ID" b="1" dirty="0">
                <a:latin typeface="+mn-lt"/>
              </a:rPr>
              <a:t> </a:t>
            </a:r>
            <a:r>
              <a:rPr lang="en-US" b="1" dirty="0">
                <a:latin typeface="+mn-lt"/>
              </a:rPr>
              <a:t/>
            </a:r>
            <a:br>
              <a:rPr lang="en-US" b="1" dirty="0">
                <a:latin typeface="+mn-lt"/>
              </a:rPr>
            </a:br>
            <a:endParaRPr lang="en-US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88302"/>
            <a:ext cx="9144000" cy="1655762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TIM KTI</a:t>
            </a:r>
          </a:p>
          <a:p>
            <a:r>
              <a:rPr lang="en-US" sz="3200" b="1" dirty="0"/>
              <a:t>d</a:t>
            </a:r>
            <a:r>
              <a:rPr lang="en-US" sz="3200" b="1" dirty="0" smtClean="0"/>
              <a:t>r. </a:t>
            </a:r>
            <a:r>
              <a:rPr lang="en-US" sz="3200" b="1" dirty="0" err="1" smtClean="0"/>
              <a:t>Bayu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Tirta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Dirja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Ph.D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54895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latin typeface="+mn-lt"/>
              </a:rPr>
              <a:t>UJIAN KTI</a:t>
            </a:r>
            <a:endParaRPr lang="en-US" sz="5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sz="4400" dirty="0" err="1" smtClean="0"/>
              <a:t>Syarat</a:t>
            </a:r>
            <a:r>
              <a:rPr lang="en-US" sz="4400" dirty="0" smtClean="0"/>
              <a:t> </a:t>
            </a:r>
            <a:r>
              <a:rPr lang="en-US" sz="4400" dirty="0" err="1" smtClean="0"/>
              <a:t>pengajuan</a:t>
            </a:r>
            <a:r>
              <a:rPr lang="en-US" sz="4400" dirty="0" smtClean="0"/>
              <a:t> </a:t>
            </a:r>
            <a:r>
              <a:rPr lang="id-ID" sz="4400" dirty="0" smtClean="0"/>
              <a:t>ujian akhir KTI</a:t>
            </a:r>
            <a:endParaRPr lang="en-US" sz="4400" dirty="0" smtClean="0"/>
          </a:p>
          <a:p>
            <a:pPr marL="403225" lvl="1" indent="-403225">
              <a:buFont typeface="Wingdings" pitchFamily="2" charset="2"/>
              <a:buChar char="§"/>
            </a:pPr>
            <a:r>
              <a:rPr lang="id-ID" sz="4400" dirty="0" err="1" smtClean="0"/>
              <a:t>Form</a:t>
            </a:r>
            <a:r>
              <a:rPr lang="id-ID" sz="4400" dirty="0" smtClean="0"/>
              <a:t> persetujuan ujian KTI yang telah ditandatangani kedua pembimbing</a:t>
            </a:r>
            <a:endParaRPr lang="en-US" sz="4400" dirty="0" smtClean="0"/>
          </a:p>
          <a:p>
            <a:pPr marL="403225" lvl="1" indent="-403225">
              <a:buFont typeface="Wingdings" pitchFamily="2" charset="2"/>
              <a:buChar char="§"/>
            </a:pPr>
            <a:r>
              <a:rPr lang="id-ID" sz="4400" dirty="0" err="1" smtClean="0"/>
              <a:t>Fotocopy</a:t>
            </a:r>
            <a:r>
              <a:rPr lang="id-ID" sz="4400" dirty="0" smtClean="0"/>
              <a:t> EC</a:t>
            </a:r>
            <a:r>
              <a:rPr lang="en-US" sz="4400" dirty="0" smtClean="0"/>
              <a:t> (</a:t>
            </a:r>
            <a:r>
              <a:rPr lang="en-US" sz="4400" dirty="0" err="1" smtClean="0"/>
              <a:t>bagi</a:t>
            </a:r>
            <a:r>
              <a:rPr lang="en-US" sz="4400" dirty="0" smtClean="0"/>
              <a:t> yang </a:t>
            </a:r>
            <a:r>
              <a:rPr lang="en-US" sz="4400" dirty="0" err="1" smtClean="0"/>
              <a:t>menggunakan</a:t>
            </a:r>
            <a:r>
              <a:rPr lang="en-US" sz="4400" dirty="0" smtClean="0"/>
              <a:t>)</a:t>
            </a:r>
          </a:p>
          <a:p>
            <a:pPr marL="403225" lvl="1" indent="-403225">
              <a:buFont typeface="Wingdings" pitchFamily="2" charset="2"/>
              <a:buChar char="§"/>
            </a:pPr>
            <a:r>
              <a:rPr lang="en-US" sz="4400" dirty="0" err="1"/>
              <a:t>D</a:t>
            </a:r>
            <a:r>
              <a:rPr lang="en-US" sz="4400" dirty="0" err="1" smtClean="0"/>
              <a:t>iserahkan</a:t>
            </a:r>
            <a:r>
              <a:rPr lang="en-US" sz="4400" dirty="0" smtClean="0"/>
              <a:t> </a:t>
            </a:r>
            <a:r>
              <a:rPr lang="en-US" sz="4400" dirty="0" err="1"/>
              <a:t>ke</a:t>
            </a:r>
            <a:r>
              <a:rPr lang="en-US" sz="4400" dirty="0"/>
              <a:t> </a:t>
            </a:r>
            <a:r>
              <a:rPr lang="en-US" sz="4400" dirty="0" err="1"/>
              <a:t>bagian</a:t>
            </a:r>
            <a:r>
              <a:rPr lang="en-US" sz="4400" dirty="0"/>
              <a:t> </a:t>
            </a:r>
            <a:r>
              <a:rPr lang="en-US" sz="4400" dirty="0" err="1"/>
              <a:t>akademik</a:t>
            </a:r>
            <a:r>
              <a:rPr lang="en-US" sz="4400" dirty="0"/>
              <a:t> </a:t>
            </a:r>
            <a:r>
              <a:rPr lang="en-US" sz="4400" dirty="0" err="1"/>
              <a:t>selambat</a:t>
            </a:r>
            <a:r>
              <a:rPr lang="en-US" sz="4400" dirty="0"/>
              <a:t>- </a:t>
            </a:r>
            <a:r>
              <a:rPr lang="en-US" sz="4400" dirty="0" err="1"/>
              <a:t>lambatnya</a:t>
            </a:r>
            <a:r>
              <a:rPr lang="en-US" sz="4400" dirty="0"/>
              <a:t> </a:t>
            </a:r>
            <a:r>
              <a:rPr lang="en-US" sz="4400" dirty="0" err="1"/>
              <a:t>diserahkan</a:t>
            </a:r>
            <a:r>
              <a:rPr lang="en-US" sz="4400" dirty="0"/>
              <a:t> </a:t>
            </a:r>
            <a:r>
              <a:rPr lang="en-US" sz="4400" b="1" dirty="0" err="1"/>
              <a:t>dua</a:t>
            </a:r>
            <a:r>
              <a:rPr lang="en-US" sz="4400" b="1" dirty="0"/>
              <a:t> </a:t>
            </a:r>
            <a:r>
              <a:rPr lang="en-US" sz="4400" b="1" dirty="0" err="1"/>
              <a:t>minggu</a:t>
            </a:r>
            <a:r>
              <a:rPr lang="en-US" sz="4400" b="1" dirty="0"/>
              <a:t> </a:t>
            </a:r>
            <a:r>
              <a:rPr lang="en-US" sz="4400" dirty="0" err="1"/>
              <a:t>sebelum</a:t>
            </a:r>
            <a:r>
              <a:rPr lang="en-US" sz="4400" dirty="0"/>
              <a:t> </a:t>
            </a:r>
            <a:r>
              <a:rPr lang="en-US" sz="4400" dirty="0" err="1"/>
              <a:t>pelaksanaan</a:t>
            </a:r>
            <a:r>
              <a:rPr lang="en-US" sz="4400" dirty="0"/>
              <a:t> </a:t>
            </a:r>
            <a:r>
              <a:rPr lang="en-US" sz="4400" dirty="0" err="1"/>
              <a:t>ujian</a:t>
            </a:r>
            <a:r>
              <a:rPr lang="en-US" sz="4400" dirty="0"/>
              <a:t> KTI.</a:t>
            </a:r>
          </a:p>
          <a:p>
            <a:pPr marL="403225" lvl="1" indent="-403225">
              <a:buFont typeface="Wingdings" pitchFamily="2" charset="2"/>
              <a:buChar char="§"/>
            </a:pPr>
            <a:endParaRPr lang="en-US" sz="4400" dirty="0" smtClean="0"/>
          </a:p>
          <a:p>
            <a:endParaRPr lang="en-US" sz="4400" dirty="0" smtClean="0"/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669208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lvl="4">
              <a:spcBef>
                <a:spcPts val="1000"/>
              </a:spcBef>
            </a:pPr>
            <a:r>
              <a:rPr lang="en-US" sz="4000" dirty="0" err="1"/>
              <a:t>Menyerahkan</a:t>
            </a:r>
            <a:r>
              <a:rPr lang="en-US" sz="4000" dirty="0"/>
              <a:t> 3 (</a:t>
            </a:r>
            <a:r>
              <a:rPr lang="en-US" sz="4000" dirty="0" err="1"/>
              <a:t>tiga</a:t>
            </a:r>
            <a:r>
              <a:rPr lang="en-US" sz="4000" dirty="0"/>
              <a:t>) </a:t>
            </a:r>
            <a:r>
              <a:rPr lang="en-US" sz="4000" dirty="0" err="1"/>
              <a:t>eksemplar</a:t>
            </a:r>
            <a:r>
              <a:rPr lang="en-US" sz="4000" dirty="0"/>
              <a:t> </a:t>
            </a:r>
            <a:r>
              <a:rPr lang="en-US" sz="4000" dirty="0" err="1"/>
              <a:t>naskah</a:t>
            </a:r>
            <a:r>
              <a:rPr lang="en-US" sz="4000" dirty="0"/>
              <a:t> KTI yang </a:t>
            </a:r>
            <a:r>
              <a:rPr lang="en-US" sz="4000" dirty="0" err="1"/>
              <a:t>telah</a:t>
            </a:r>
            <a:r>
              <a:rPr lang="en-US" sz="4000" dirty="0"/>
              <a:t> </a:t>
            </a:r>
            <a:r>
              <a:rPr lang="en-US" sz="4000" dirty="0" err="1"/>
              <a:t>disetujui</a:t>
            </a:r>
            <a:r>
              <a:rPr lang="en-US" sz="4000" dirty="0"/>
              <a:t> </a:t>
            </a:r>
            <a:r>
              <a:rPr lang="en-US" sz="4000" dirty="0" err="1"/>
              <a:t>pembimbing</a:t>
            </a:r>
            <a:r>
              <a:rPr lang="en-US" sz="4000" dirty="0"/>
              <a:t> (</a:t>
            </a:r>
            <a:r>
              <a:rPr lang="en-US" sz="4000" dirty="0" err="1"/>
              <a:t>masing-masing</a:t>
            </a:r>
            <a:r>
              <a:rPr lang="en-US" sz="4000" dirty="0"/>
              <a:t> l </a:t>
            </a:r>
            <a:r>
              <a:rPr lang="en-US" sz="4000" dirty="0" err="1"/>
              <a:t>eksemplar</a:t>
            </a:r>
            <a:r>
              <a:rPr lang="en-US" sz="4000" dirty="0"/>
              <a:t> </a:t>
            </a:r>
            <a:r>
              <a:rPr lang="en-US" sz="4000" dirty="0" err="1"/>
              <a:t>untuk</a:t>
            </a:r>
            <a:r>
              <a:rPr lang="en-US" sz="4000" dirty="0"/>
              <a:t> </a:t>
            </a:r>
            <a:r>
              <a:rPr lang="en-US" sz="4000" dirty="0" err="1"/>
              <a:t>tim</a:t>
            </a:r>
            <a:r>
              <a:rPr lang="en-US" sz="4000" dirty="0"/>
              <a:t> </a:t>
            </a:r>
            <a:r>
              <a:rPr lang="en-US" sz="4000" dirty="0" err="1"/>
              <a:t>penguji</a:t>
            </a:r>
            <a:r>
              <a:rPr lang="en-US" sz="4000" dirty="0"/>
              <a:t>), </a:t>
            </a:r>
            <a:r>
              <a:rPr lang="en-US" sz="4000" dirty="0" err="1"/>
              <a:t>selambat-lambatnya</a:t>
            </a:r>
            <a:r>
              <a:rPr lang="en-US" sz="4000" dirty="0"/>
              <a:t> </a:t>
            </a:r>
            <a:r>
              <a:rPr lang="en-US" sz="4000" b="1" dirty="0" err="1"/>
              <a:t>satu</a:t>
            </a:r>
            <a:r>
              <a:rPr lang="en-US" sz="4000" b="1" dirty="0"/>
              <a:t> </a:t>
            </a:r>
            <a:r>
              <a:rPr lang="en-US" sz="4000" b="1" dirty="0" err="1"/>
              <a:t>minggu</a:t>
            </a:r>
            <a:r>
              <a:rPr lang="en-US" sz="4000" b="1" dirty="0"/>
              <a:t> </a:t>
            </a:r>
            <a:r>
              <a:rPr lang="en-US" sz="4000" dirty="0" err="1"/>
              <a:t>sebelumnya</a:t>
            </a:r>
            <a:r>
              <a:rPr lang="en-US" sz="4000" dirty="0"/>
              <a:t> </a:t>
            </a:r>
            <a:r>
              <a:rPr lang="en-US" sz="4000" dirty="0" err="1"/>
              <a:t>kepada</a:t>
            </a:r>
            <a:r>
              <a:rPr lang="en-US" sz="4000" dirty="0"/>
              <a:t> </a:t>
            </a:r>
            <a:r>
              <a:rPr lang="en-US" sz="4000" dirty="0" err="1"/>
              <a:t>seluruh</a:t>
            </a:r>
            <a:r>
              <a:rPr lang="en-US" sz="4000" dirty="0"/>
              <a:t> </a:t>
            </a:r>
            <a:r>
              <a:rPr lang="en-US" sz="4000" dirty="0" err="1"/>
              <a:t>penguji</a:t>
            </a:r>
            <a:r>
              <a:rPr lang="en-US" sz="4000" dirty="0"/>
              <a:t>.</a:t>
            </a:r>
          </a:p>
          <a:p>
            <a:pPr algn="just"/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531722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latin typeface="+mn-lt"/>
              </a:rPr>
              <a:t>HASIL UJIAN KTI</a:t>
            </a:r>
            <a:endParaRPr lang="en-US" sz="5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Autofit/>
          </a:bodyPr>
          <a:lstStyle/>
          <a:p>
            <a:pPr lvl="0"/>
            <a:r>
              <a:rPr lang="en-US" sz="3600" dirty="0" err="1"/>
              <a:t>Pengumuman</a:t>
            </a:r>
            <a:r>
              <a:rPr lang="en-US" sz="3600" dirty="0"/>
              <a:t> </a:t>
            </a:r>
            <a:r>
              <a:rPr lang="en-US" sz="3600" dirty="0" err="1"/>
              <a:t>hasil</a:t>
            </a:r>
            <a:r>
              <a:rPr lang="en-US" sz="3600" dirty="0"/>
              <a:t> </a:t>
            </a:r>
            <a:r>
              <a:rPr lang="en-US" sz="3600" dirty="0" err="1"/>
              <a:t>ujian</a:t>
            </a:r>
            <a:r>
              <a:rPr lang="en-US" sz="3600" dirty="0"/>
              <a:t> KTI </a:t>
            </a:r>
            <a:r>
              <a:rPr lang="en-US" sz="3600" dirty="0" err="1"/>
              <a:t>diumumkan</a:t>
            </a:r>
            <a:r>
              <a:rPr lang="en-US" sz="3600" dirty="0"/>
              <a:t> </a:t>
            </a:r>
            <a:r>
              <a:rPr lang="en-US" sz="3600" dirty="0" err="1"/>
              <a:t>oleh</a:t>
            </a:r>
            <a:r>
              <a:rPr lang="en-US" sz="3600" dirty="0"/>
              <a:t> </a:t>
            </a:r>
            <a:r>
              <a:rPr lang="en-US" sz="3600" dirty="0" err="1"/>
              <a:t>ketua</a:t>
            </a:r>
            <a:r>
              <a:rPr lang="en-US" sz="3600" dirty="0"/>
              <a:t> </a:t>
            </a:r>
            <a:r>
              <a:rPr lang="en-US" sz="3600" dirty="0" err="1"/>
              <a:t>tim</a:t>
            </a:r>
            <a:r>
              <a:rPr lang="en-US" sz="3600" dirty="0"/>
              <a:t> </a:t>
            </a:r>
            <a:r>
              <a:rPr lang="en-US" sz="3600" dirty="0" err="1"/>
              <a:t>penguji</a:t>
            </a:r>
            <a:r>
              <a:rPr lang="en-US" sz="3600" dirty="0"/>
              <a:t> KTI </a:t>
            </a:r>
            <a:r>
              <a:rPr lang="en-US" sz="3600" dirty="0" err="1"/>
              <a:t>atas</a:t>
            </a:r>
            <a:r>
              <a:rPr lang="en-US" sz="3600" dirty="0"/>
              <a:t> </a:t>
            </a:r>
            <a:r>
              <a:rPr lang="en-US" sz="3600" dirty="0" err="1"/>
              <a:t>nama</a:t>
            </a:r>
            <a:r>
              <a:rPr lang="en-US" sz="3600" dirty="0"/>
              <a:t> </a:t>
            </a:r>
            <a:r>
              <a:rPr lang="en-US" sz="3600" dirty="0" err="1"/>
              <a:t>Dekan</a:t>
            </a:r>
            <a:r>
              <a:rPr lang="en-US" sz="3600" dirty="0"/>
              <a:t>  FK </a:t>
            </a:r>
            <a:r>
              <a:rPr lang="en-US" sz="3600" dirty="0" err="1"/>
              <a:t>pada</a:t>
            </a:r>
            <a:r>
              <a:rPr lang="en-US" sz="3600" dirty="0"/>
              <a:t> </a:t>
            </a:r>
            <a:r>
              <a:rPr lang="en-US" sz="3600" dirty="0" err="1"/>
              <a:t>akhir</a:t>
            </a:r>
            <a:r>
              <a:rPr lang="en-US" sz="3600" dirty="0"/>
              <a:t> </a:t>
            </a:r>
            <a:r>
              <a:rPr lang="en-US" sz="3600" dirty="0" err="1"/>
              <a:t>ujian</a:t>
            </a:r>
            <a:r>
              <a:rPr lang="en-US" sz="3600" dirty="0"/>
              <a:t> KTI.</a:t>
            </a:r>
          </a:p>
          <a:p>
            <a:pPr lvl="0"/>
            <a:r>
              <a:rPr lang="en-US" sz="3600" dirty="0" err="1"/>
              <a:t>Catatan</a:t>
            </a:r>
            <a:r>
              <a:rPr lang="en-US" sz="3600" dirty="0"/>
              <a:t> </a:t>
            </a:r>
            <a:r>
              <a:rPr lang="en-US" sz="3600" dirty="0" err="1"/>
              <a:t>perbaikan</a:t>
            </a:r>
            <a:r>
              <a:rPr lang="en-US" sz="3600" dirty="0"/>
              <a:t> </a:t>
            </a:r>
            <a:r>
              <a:rPr lang="en-US" sz="3600" dirty="0" err="1"/>
              <a:t>beserta</a:t>
            </a:r>
            <a:r>
              <a:rPr lang="en-US" sz="3600" dirty="0"/>
              <a:t> </a:t>
            </a:r>
            <a:r>
              <a:rPr lang="en-US" sz="3600" dirty="0" err="1"/>
              <a:t>batas</a:t>
            </a:r>
            <a:r>
              <a:rPr lang="en-US" sz="3600" dirty="0"/>
              <a:t> </a:t>
            </a:r>
            <a:r>
              <a:rPr lang="en-US" sz="3600" dirty="0" err="1"/>
              <a:t>waktu</a:t>
            </a:r>
            <a:r>
              <a:rPr lang="en-US" sz="3600" dirty="0"/>
              <a:t> </a:t>
            </a:r>
            <a:r>
              <a:rPr lang="en-US" sz="3600" dirty="0" err="1"/>
              <a:t>penyempurnaan</a:t>
            </a:r>
            <a:r>
              <a:rPr lang="en-US" sz="3600" dirty="0"/>
              <a:t> </a:t>
            </a:r>
            <a:r>
              <a:rPr lang="en-US" sz="3600" dirty="0" err="1"/>
              <a:t>naskah</a:t>
            </a:r>
            <a:r>
              <a:rPr lang="en-US" sz="3600" dirty="0"/>
              <a:t> KTI </a:t>
            </a:r>
            <a:r>
              <a:rPr lang="en-US" sz="3600" dirty="0" err="1"/>
              <a:t>disepakati</a:t>
            </a:r>
            <a:r>
              <a:rPr lang="en-US" sz="3600" dirty="0"/>
              <a:t> </a:t>
            </a:r>
            <a:r>
              <a:rPr lang="en-US" sz="3600" dirty="0" err="1"/>
              <a:t>dan</a:t>
            </a:r>
            <a:r>
              <a:rPr lang="en-US" sz="3600" dirty="0"/>
              <a:t> </a:t>
            </a:r>
            <a:r>
              <a:rPr lang="en-US" sz="3600" dirty="0" err="1"/>
              <a:t>disampaikan</a:t>
            </a:r>
            <a:r>
              <a:rPr lang="en-US" sz="3600" dirty="0"/>
              <a:t> </a:t>
            </a:r>
            <a:r>
              <a:rPr lang="en-US" sz="3600" dirty="0" err="1"/>
              <a:t>saat</a:t>
            </a:r>
            <a:r>
              <a:rPr lang="en-US" sz="3600" dirty="0"/>
              <a:t> </a:t>
            </a:r>
            <a:r>
              <a:rPr lang="en-US" sz="3600" dirty="0" err="1"/>
              <a:t>pengumuman</a:t>
            </a:r>
            <a:r>
              <a:rPr lang="en-US" sz="3600" dirty="0"/>
              <a:t> </a:t>
            </a:r>
            <a:r>
              <a:rPr lang="en-US" sz="3600" dirty="0" err="1"/>
              <a:t>hasil</a:t>
            </a:r>
            <a:r>
              <a:rPr lang="en-US" sz="3600" dirty="0"/>
              <a:t> </a:t>
            </a:r>
            <a:r>
              <a:rPr lang="en-US" sz="3600" dirty="0" err="1"/>
              <a:t>ujian</a:t>
            </a:r>
            <a:r>
              <a:rPr lang="en-US" sz="3600" dirty="0"/>
              <a:t>.</a:t>
            </a:r>
          </a:p>
          <a:p>
            <a:r>
              <a:rPr lang="en-US" sz="3600" dirty="0" err="1"/>
              <a:t>Mahasiswa</a:t>
            </a:r>
            <a:r>
              <a:rPr lang="en-US" sz="3600" dirty="0"/>
              <a:t> juga </a:t>
            </a:r>
            <a:r>
              <a:rPr lang="en-US" sz="3600" dirty="0" err="1"/>
              <a:t>diwajibkan</a:t>
            </a:r>
            <a:r>
              <a:rPr lang="en-US" sz="3600" dirty="0"/>
              <a:t> </a:t>
            </a:r>
            <a:r>
              <a:rPr lang="en-US" sz="3600" dirty="0" err="1"/>
              <a:t>untuk</a:t>
            </a:r>
            <a:r>
              <a:rPr lang="en-US" sz="3600" dirty="0"/>
              <a:t> </a:t>
            </a:r>
            <a:r>
              <a:rPr lang="en-US" sz="3600" dirty="0" err="1"/>
              <a:t>menyerahkan</a:t>
            </a:r>
            <a:r>
              <a:rPr lang="en-US" sz="3600" dirty="0"/>
              <a:t> </a:t>
            </a:r>
            <a:r>
              <a:rPr lang="en-US" sz="3600" dirty="0" err="1"/>
              <a:t>naskah</a:t>
            </a:r>
            <a:r>
              <a:rPr lang="en-US" sz="3600" dirty="0"/>
              <a:t> </a:t>
            </a:r>
            <a:r>
              <a:rPr lang="en-US" sz="3600" dirty="0" err="1"/>
              <a:t>publikasi</a:t>
            </a:r>
            <a:r>
              <a:rPr lang="en-US" sz="3600" dirty="0"/>
              <a:t> </a:t>
            </a:r>
            <a:r>
              <a:rPr lang="en-US" sz="3600" dirty="0" err="1"/>
              <a:t>dari</a:t>
            </a:r>
            <a:r>
              <a:rPr lang="en-US" sz="3600" dirty="0"/>
              <a:t> KTI yang </a:t>
            </a:r>
            <a:r>
              <a:rPr lang="en-US" sz="3600" dirty="0" err="1"/>
              <a:t>telah</a:t>
            </a:r>
            <a:r>
              <a:rPr lang="en-US" sz="3600" dirty="0"/>
              <a:t> </a:t>
            </a:r>
            <a:r>
              <a:rPr lang="en-US" sz="3600" dirty="0" err="1"/>
              <a:t>disempurnakan</a:t>
            </a:r>
            <a:r>
              <a:rPr lang="en-US" sz="3600" dirty="0"/>
              <a:t> </a:t>
            </a:r>
            <a:r>
              <a:rPr lang="en-US" sz="3600" dirty="0" err="1"/>
              <a:t>dengan</a:t>
            </a:r>
            <a:r>
              <a:rPr lang="en-US" sz="3600" dirty="0"/>
              <a:t> format yang </a:t>
            </a:r>
            <a:r>
              <a:rPr lang="en-US" sz="3600" dirty="0" err="1"/>
              <a:t>telah</a:t>
            </a:r>
            <a:r>
              <a:rPr lang="en-US" sz="3600" dirty="0"/>
              <a:t> </a:t>
            </a:r>
            <a:r>
              <a:rPr lang="en-US" sz="3600" dirty="0" err="1"/>
              <a:t>ditentukan</a:t>
            </a:r>
            <a:r>
              <a:rPr lang="en-US" sz="3600" dirty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80686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600" dirty="0" err="1"/>
              <a:t>Bagi</a:t>
            </a:r>
            <a:r>
              <a:rPr lang="en-US" sz="3600" dirty="0"/>
              <a:t> </a:t>
            </a:r>
            <a:r>
              <a:rPr lang="en-US" sz="3600" dirty="0" err="1"/>
              <a:t>mahasiswa</a:t>
            </a:r>
            <a:r>
              <a:rPr lang="en-US" sz="3600" dirty="0"/>
              <a:t> yang </a:t>
            </a:r>
            <a:r>
              <a:rPr lang="en-US" sz="3600" dirty="0" err="1"/>
              <a:t>tidak</a:t>
            </a:r>
            <a:r>
              <a:rPr lang="en-US" sz="3600" dirty="0"/>
              <a:t> lulus </a:t>
            </a:r>
            <a:r>
              <a:rPr lang="en-US" sz="3600" dirty="0" err="1"/>
              <a:t>ujian</a:t>
            </a:r>
            <a:r>
              <a:rPr lang="en-US" sz="3600" dirty="0"/>
              <a:t> KTI, </a:t>
            </a:r>
            <a:r>
              <a:rPr lang="en-US" sz="3600" dirty="0" err="1"/>
              <a:t>diberikan</a:t>
            </a:r>
            <a:r>
              <a:rPr lang="en-US" sz="3600" dirty="0"/>
              <a:t> </a:t>
            </a:r>
            <a:r>
              <a:rPr lang="en-US" sz="3600" dirty="0" err="1"/>
              <a:t>kesempatan</a:t>
            </a:r>
            <a:r>
              <a:rPr lang="en-US" sz="3600" dirty="0"/>
              <a:t> </a:t>
            </a:r>
            <a:r>
              <a:rPr lang="en-US" sz="3600" dirty="0" err="1"/>
              <a:t>menempuh</a:t>
            </a:r>
            <a:r>
              <a:rPr lang="en-US" sz="3600" dirty="0"/>
              <a:t> </a:t>
            </a:r>
            <a:r>
              <a:rPr lang="en-US" sz="3600" dirty="0" err="1"/>
              <a:t>ujian</a:t>
            </a:r>
            <a:r>
              <a:rPr lang="en-US" sz="3600" dirty="0"/>
              <a:t> </a:t>
            </a:r>
            <a:r>
              <a:rPr lang="en-US" sz="3600" dirty="0" err="1"/>
              <a:t>ulang</a:t>
            </a:r>
            <a:r>
              <a:rPr lang="en-US" sz="3600" dirty="0"/>
              <a:t> </a:t>
            </a:r>
            <a:r>
              <a:rPr lang="en-US" sz="3600" dirty="0" err="1"/>
              <a:t>sebanyak-banyaknya</a:t>
            </a:r>
            <a:r>
              <a:rPr lang="en-US" sz="3600" dirty="0"/>
              <a:t> </a:t>
            </a:r>
            <a:r>
              <a:rPr lang="en-US" sz="3600" dirty="0" err="1"/>
              <a:t>dua</a:t>
            </a:r>
            <a:r>
              <a:rPr lang="en-US" sz="3600" dirty="0"/>
              <a:t> kali. </a:t>
            </a:r>
            <a:r>
              <a:rPr lang="en-US" sz="3600" dirty="0" err="1"/>
              <a:t>Apabila</a:t>
            </a:r>
            <a:r>
              <a:rPr lang="en-US" sz="3600" dirty="0"/>
              <a:t> </a:t>
            </a:r>
            <a:r>
              <a:rPr lang="en-US" sz="3600" dirty="0" err="1"/>
              <a:t>tidak</a:t>
            </a:r>
            <a:r>
              <a:rPr lang="en-US" sz="3600" dirty="0"/>
              <a:t> lulus </a:t>
            </a:r>
            <a:r>
              <a:rPr lang="en-US" sz="3600" dirty="0" err="1"/>
              <a:t>pada</a:t>
            </a:r>
            <a:r>
              <a:rPr lang="en-US" sz="3600" dirty="0"/>
              <a:t> </a:t>
            </a:r>
            <a:r>
              <a:rPr lang="en-US" sz="3600" dirty="0" err="1"/>
              <a:t>ujian</a:t>
            </a:r>
            <a:r>
              <a:rPr lang="en-US" sz="3600" dirty="0"/>
              <a:t> </a:t>
            </a:r>
            <a:r>
              <a:rPr lang="en-US" sz="3600" dirty="0" err="1"/>
              <a:t>ulang</a:t>
            </a:r>
            <a:r>
              <a:rPr lang="en-US" sz="3600" dirty="0"/>
              <a:t> </a:t>
            </a:r>
            <a:r>
              <a:rPr lang="en-US" sz="3600" dirty="0" err="1"/>
              <a:t>kedua</a:t>
            </a:r>
            <a:r>
              <a:rPr lang="en-US" sz="3600" dirty="0"/>
              <a:t>, </a:t>
            </a:r>
            <a:r>
              <a:rPr lang="en-US" sz="3600" dirty="0" err="1"/>
              <a:t>maka</a:t>
            </a:r>
            <a:r>
              <a:rPr lang="en-US" sz="3600" dirty="0"/>
              <a:t> </a:t>
            </a:r>
            <a:r>
              <a:rPr lang="en-US" sz="3600" dirty="0" err="1"/>
              <a:t>mahasiswa</a:t>
            </a:r>
            <a:r>
              <a:rPr lang="en-US" sz="3600" dirty="0"/>
              <a:t> </a:t>
            </a:r>
            <a:r>
              <a:rPr lang="en-US" sz="3600" dirty="0" err="1"/>
              <a:t>diberikan</a:t>
            </a:r>
            <a:r>
              <a:rPr lang="en-US" sz="3600" dirty="0"/>
              <a:t> </a:t>
            </a:r>
            <a:r>
              <a:rPr lang="en-US" sz="3600" dirty="0" err="1"/>
              <a:t>kesempatan</a:t>
            </a:r>
            <a:r>
              <a:rPr lang="en-US" sz="3600" dirty="0"/>
              <a:t> </a:t>
            </a:r>
            <a:r>
              <a:rPr lang="en-US" sz="3600" dirty="0" err="1"/>
              <a:t>untuk</a:t>
            </a:r>
            <a:r>
              <a:rPr lang="en-US" sz="3600" dirty="0"/>
              <a:t> </a:t>
            </a:r>
            <a:r>
              <a:rPr lang="en-US" sz="3600" dirty="0" err="1"/>
              <a:t>menyusun</a:t>
            </a:r>
            <a:r>
              <a:rPr lang="en-US" sz="3600" dirty="0"/>
              <a:t> 1 KTI </a:t>
            </a:r>
            <a:r>
              <a:rPr lang="en-US" sz="3600" dirty="0" err="1"/>
              <a:t>baru</a:t>
            </a:r>
            <a:r>
              <a:rPr lang="en-US" sz="3600" dirty="0"/>
              <a:t>, </a:t>
            </a:r>
            <a:r>
              <a:rPr lang="en-US" sz="3600" dirty="0" err="1"/>
              <a:t>sepanjang</a:t>
            </a:r>
            <a:r>
              <a:rPr lang="en-US" sz="3600" dirty="0"/>
              <a:t> masa </a:t>
            </a:r>
            <a:r>
              <a:rPr lang="en-US" sz="3600" dirty="0" err="1"/>
              <a:t>studi</a:t>
            </a:r>
            <a:r>
              <a:rPr lang="en-US" sz="3600" dirty="0"/>
              <a:t> </a:t>
            </a:r>
            <a:r>
              <a:rPr lang="en-US" sz="3600" dirty="0" err="1"/>
              <a:t>masih</a:t>
            </a:r>
            <a:r>
              <a:rPr lang="en-US" sz="3600" dirty="0"/>
              <a:t> </a:t>
            </a:r>
            <a:r>
              <a:rPr lang="en-US" sz="3600" dirty="0" err="1"/>
              <a:t>memungkinkan</a:t>
            </a:r>
            <a:r>
              <a:rPr lang="en-US" sz="3600" dirty="0"/>
              <a:t>.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69291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latin typeface="+mn-lt"/>
              </a:rPr>
              <a:t>KETENTUAN PUBLIKASI</a:t>
            </a:r>
            <a:endParaRPr lang="en-US" sz="5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sz="4000" dirty="0" smtClean="0"/>
              <a:t>Publikasi </a:t>
            </a:r>
            <a:r>
              <a:rPr lang="en-US" sz="4000" dirty="0" err="1" smtClean="0"/>
              <a:t>artikel</a:t>
            </a:r>
            <a:r>
              <a:rPr lang="en-US" sz="4000" dirty="0" smtClean="0"/>
              <a:t> </a:t>
            </a:r>
            <a:r>
              <a:rPr lang="id-ID" sz="4000" dirty="0" smtClean="0"/>
              <a:t>dapat </a:t>
            </a:r>
            <a:r>
              <a:rPr lang="en-US" sz="4000" dirty="0" err="1" smtClean="0"/>
              <a:t>bersumber</a:t>
            </a:r>
            <a:r>
              <a:rPr lang="en-US" sz="4000" dirty="0" smtClean="0"/>
              <a:t> </a:t>
            </a:r>
            <a:r>
              <a:rPr lang="en-US" sz="4000" dirty="0" err="1" smtClean="0"/>
              <a:t>dari</a:t>
            </a:r>
            <a:r>
              <a:rPr lang="id-ID" sz="4000" dirty="0" smtClean="0"/>
              <a:t> skripsi, </a:t>
            </a:r>
            <a:r>
              <a:rPr lang="id-ID" sz="4000" dirty="0" err="1" smtClean="0"/>
              <a:t>literatur</a:t>
            </a:r>
            <a:r>
              <a:rPr lang="id-ID" sz="4000" dirty="0" smtClean="0"/>
              <a:t> </a:t>
            </a:r>
            <a:r>
              <a:rPr lang="id-ID" sz="4000" dirty="0" err="1" smtClean="0"/>
              <a:t>review</a:t>
            </a:r>
            <a:r>
              <a:rPr lang="id-ID" sz="4000" dirty="0" smtClean="0"/>
              <a:t>, dan hasil pengabdian</a:t>
            </a:r>
            <a:endParaRPr lang="en-US" sz="4000" dirty="0" smtClean="0"/>
          </a:p>
          <a:p>
            <a:r>
              <a:rPr lang="id-ID" sz="4000" dirty="0" smtClean="0"/>
              <a:t>Penerbit publikasi adalah minimal jurnal lokal</a:t>
            </a:r>
            <a:endParaRPr lang="en-US" sz="4000" dirty="0" smtClean="0"/>
          </a:p>
          <a:p>
            <a:r>
              <a:rPr lang="en-US" sz="4000" dirty="0" err="1" smtClean="0"/>
              <a:t>Hasil</a:t>
            </a:r>
            <a:r>
              <a:rPr lang="en-US" sz="4000" dirty="0" smtClean="0"/>
              <a:t> </a:t>
            </a:r>
            <a:r>
              <a:rPr lang="en-US" sz="4000" dirty="0" err="1" smtClean="0"/>
              <a:t>publikasi</a:t>
            </a:r>
            <a:r>
              <a:rPr lang="en-US" sz="4000" dirty="0" smtClean="0"/>
              <a:t> yang </a:t>
            </a:r>
            <a:r>
              <a:rPr lang="en-US" sz="4000" dirty="0" err="1" smtClean="0"/>
              <a:t>diakui</a:t>
            </a:r>
            <a:r>
              <a:rPr lang="en-US" sz="4000" dirty="0" smtClean="0"/>
              <a:t> </a:t>
            </a:r>
            <a:r>
              <a:rPr lang="en-US" sz="4000" dirty="0" err="1" smtClean="0"/>
              <a:t>sebagai</a:t>
            </a:r>
            <a:r>
              <a:rPr lang="en-US" sz="4000" dirty="0" smtClean="0"/>
              <a:t> </a:t>
            </a:r>
            <a:r>
              <a:rPr lang="en-US" sz="4000" dirty="0" err="1" smtClean="0"/>
              <a:t>syarat</a:t>
            </a:r>
            <a:r>
              <a:rPr lang="en-US" sz="4000" dirty="0" smtClean="0"/>
              <a:t> </a:t>
            </a:r>
            <a:r>
              <a:rPr lang="en-US" sz="4000" dirty="0" err="1" smtClean="0"/>
              <a:t>yudisium</a:t>
            </a:r>
            <a:r>
              <a:rPr lang="en-US" sz="4000" dirty="0" smtClean="0"/>
              <a:t> </a:t>
            </a:r>
            <a:r>
              <a:rPr lang="en-US" sz="4000" dirty="0" err="1" smtClean="0"/>
              <a:t>adalah</a:t>
            </a:r>
            <a:r>
              <a:rPr lang="en-US" sz="4000" dirty="0" smtClean="0"/>
              <a:t> </a:t>
            </a:r>
            <a:r>
              <a:rPr lang="en-US" sz="4000" dirty="0" err="1" smtClean="0"/>
              <a:t>mahasiswa</a:t>
            </a:r>
            <a:r>
              <a:rPr lang="en-US" sz="4000" dirty="0" smtClean="0"/>
              <a:t> </a:t>
            </a:r>
            <a:r>
              <a:rPr lang="en-US" sz="4000" dirty="0" err="1" smtClean="0"/>
              <a:t>sebagai</a:t>
            </a:r>
            <a:r>
              <a:rPr lang="en-US" sz="4000" dirty="0" smtClean="0"/>
              <a:t> </a:t>
            </a:r>
            <a:r>
              <a:rPr lang="en-US" sz="4000" dirty="0" err="1" smtClean="0"/>
              <a:t>penulis</a:t>
            </a:r>
            <a:r>
              <a:rPr lang="en-US" sz="4000" dirty="0" smtClean="0"/>
              <a:t> </a:t>
            </a:r>
            <a:r>
              <a:rPr lang="en-US" sz="4000" dirty="0" err="1" smtClean="0"/>
              <a:t>pertama</a:t>
            </a:r>
            <a:endParaRPr lang="en-US" sz="4000" dirty="0" smtClean="0"/>
          </a:p>
          <a:p>
            <a:endParaRPr lang="en-US" sz="4000" dirty="0" smtClean="0"/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617646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latin typeface="+mn-lt"/>
              </a:rPr>
              <a:t>PENDAHULUAN</a:t>
            </a:r>
            <a:endParaRPr lang="en-US" sz="5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3600" dirty="0" err="1"/>
              <a:t>Pengertian</a:t>
            </a:r>
            <a:r>
              <a:rPr lang="en-US" sz="3600" dirty="0"/>
              <a:t> </a:t>
            </a:r>
            <a:r>
              <a:rPr lang="en-US" sz="3600" dirty="0" err="1"/>
              <a:t>dari</a:t>
            </a:r>
            <a:r>
              <a:rPr lang="en-US" sz="3600" dirty="0"/>
              <a:t> </a:t>
            </a:r>
            <a:r>
              <a:rPr lang="en-US" sz="3600" dirty="0" err="1"/>
              <a:t>Karya</a:t>
            </a:r>
            <a:r>
              <a:rPr lang="en-US" sz="3600" dirty="0"/>
              <a:t> </a:t>
            </a:r>
            <a:r>
              <a:rPr lang="en-US" sz="3600" dirty="0" err="1"/>
              <a:t>Ilmiah</a:t>
            </a:r>
            <a:r>
              <a:rPr lang="en-US" sz="3600" dirty="0"/>
              <a:t> </a:t>
            </a:r>
            <a:r>
              <a:rPr lang="en-US" sz="3600" dirty="0" err="1"/>
              <a:t>adalah</a:t>
            </a:r>
            <a:r>
              <a:rPr lang="en-US" sz="3600" dirty="0"/>
              <a:t> </a:t>
            </a:r>
            <a:r>
              <a:rPr lang="en-US" sz="3600" dirty="0" err="1"/>
              <a:t>karya</a:t>
            </a:r>
            <a:r>
              <a:rPr lang="en-US" sz="3600" dirty="0"/>
              <a:t> </a:t>
            </a:r>
            <a:r>
              <a:rPr lang="en-US" sz="3600" dirty="0" err="1"/>
              <a:t>tulis</a:t>
            </a:r>
            <a:r>
              <a:rPr lang="en-US" sz="3600" dirty="0"/>
              <a:t> yang </a:t>
            </a:r>
            <a:r>
              <a:rPr lang="en-US" sz="3600" dirty="0" err="1"/>
              <a:t>dibuat</a:t>
            </a:r>
            <a:r>
              <a:rPr lang="en-US" sz="3600" dirty="0"/>
              <a:t> </a:t>
            </a:r>
            <a:r>
              <a:rPr lang="en-US" sz="3600" dirty="0" err="1"/>
              <a:t>untuk</a:t>
            </a:r>
            <a:r>
              <a:rPr lang="en-US" sz="3600" dirty="0"/>
              <a:t> </a:t>
            </a:r>
            <a:r>
              <a:rPr lang="en-US" sz="3600" dirty="0" err="1"/>
              <a:t>memecahkan</a:t>
            </a:r>
            <a:r>
              <a:rPr lang="en-US" sz="3600" dirty="0"/>
              <a:t> </a:t>
            </a:r>
            <a:r>
              <a:rPr lang="en-US" sz="3600" dirty="0" err="1"/>
              <a:t>suatu</a:t>
            </a:r>
            <a:r>
              <a:rPr lang="en-US" sz="3600" dirty="0"/>
              <a:t> </a:t>
            </a:r>
            <a:r>
              <a:rPr lang="en-US" sz="3600" dirty="0" err="1"/>
              <a:t>permasalahan</a:t>
            </a:r>
            <a:r>
              <a:rPr lang="en-US" sz="3600" dirty="0"/>
              <a:t> </a:t>
            </a:r>
            <a:r>
              <a:rPr lang="en-US" sz="3600" dirty="0" err="1"/>
              <a:t>dengan</a:t>
            </a:r>
            <a:r>
              <a:rPr lang="en-US" sz="3600" dirty="0"/>
              <a:t> </a:t>
            </a:r>
            <a:r>
              <a:rPr lang="en-US" sz="3600" dirty="0" err="1"/>
              <a:t>landasan</a:t>
            </a:r>
            <a:r>
              <a:rPr lang="en-US" sz="3600" dirty="0"/>
              <a:t> </a:t>
            </a:r>
            <a:r>
              <a:rPr lang="en-US" sz="3600" dirty="0" err="1"/>
              <a:t>teori</a:t>
            </a:r>
            <a:r>
              <a:rPr lang="en-US" sz="3600" dirty="0"/>
              <a:t> </a:t>
            </a:r>
            <a:r>
              <a:rPr lang="en-US" sz="3600" dirty="0" err="1"/>
              <a:t>dan</a:t>
            </a:r>
            <a:r>
              <a:rPr lang="en-US" sz="3600" dirty="0"/>
              <a:t> </a:t>
            </a:r>
            <a:r>
              <a:rPr lang="en-US" sz="3600" dirty="0" err="1"/>
              <a:t>metode-metode</a:t>
            </a:r>
            <a:r>
              <a:rPr lang="en-US" sz="3600" dirty="0"/>
              <a:t> </a:t>
            </a:r>
            <a:r>
              <a:rPr lang="en-US" sz="3600" dirty="0" err="1"/>
              <a:t>ilmiah</a:t>
            </a:r>
            <a:r>
              <a:rPr lang="en-US" sz="3600" dirty="0"/>
              <a:t>. </a:t>
            </a:r>
            <a:endParaRPr lang="en-US" sz="3600" dirty="0" smtClean="0"/>
          </a:p>
          <a:p>
            <a:pPr algn="just"/>
            <a:r>
              <a:rPr lang="en-US" sz="3600" dirty="0" err="1" smtClean="0"/>
              <a:t>Biasanya</a:t>
            </a:r>
            <a:r>
              <a:rPr lang="en-US" sz="3600" dirty="0" smtClean="0"/>
              <a:t> </a:t>
            </a:r>
            <a:r>
              <a:rPr lang="en-US" sz="3600" dirty="0" err="1"/>
              <a:t>Karya</a:t>
            </a:r>
            <a:r>
              <a:rPr lang="en-US" sz="3600" dirty="0"/>
              <a:t> </a:t>
            </a:r>
            <a:r>
              <a:rPr lang="en-US" sz="3600" dirty="0" err="1"/>
              <a:t>ilmiah</a:t>
            </a:r>
            <a:r>
              <a:rPr lang="en-US" sz="3600" dirty="0"/>
              <a:t> </a:t>
            </a:r>
            <a:r>
              <a:rPr lang="en-US" sz="3600" dirty="0" err="1"/>
              <a:t>berisikan</a:t>
            </a:r>
            <a:r>
              <a:rPr lang="en-US" sz="3600" dirty="0"/>
              <a:t> data, </a:t>
            </a:r>
            <a:r>
              <a:rPr lang="en-US" sz="3600" dirty="0" err="1"/>
              <a:t>fakta</a:t>
            </a:r>
            <a:r>
              <a:rPr lang="en-US" sz="3600" dirty="0"/>
              <a:t>, </a:t>
            </a:r>
            <a:r>
              <a:rPr lang="en-US" sz="3600" dirty="0" err="1"/>
              <a:t>dan</a:t>
            </a:r>
            <a:r>
              <a:rPr lang="en-US" sz="3600" dirty="0"/>
              <a:t> </a:t>
            </a:r>
            <a:r>
              <a:rPr lang="en-US" sz="3600" dirty="0" err="1"/>
              <a:t>solusi</a:t>
            </a:r>
            <a:r>
              <a:rPr lang="en-US" sz="3600" dirty="0"/>
              <a:t> </a:t>
            </a:r>
            <a:r>
              <a:rPr lang="en-US" sz="3600" dirty="0" err="1"/>
              <a:t>mengenai</a:t>
            </a:r>
            <a:r>
              <a:rPr lang="en-US" sz="3600" dirty="0"/>
              <a:t> </a:t>
            </a:r>
            <a:r>
              <a:rPr lang="en-US" sz="3600" dirty="0" err="1"/>
              <a:t>suatu</a:t>
            </a:r>
            <a:r>
              <a:rPr lang="en-US" sz="3600" dirty="0"/>
              <a:t> </a:t>
            </a:r>
            <a:r>
              <a:rPr lang="en-US" sz="3600" dirty="0" err="1"/>
              <a:t>masalah</a:t>
            </a:r>
            <a:r>
              <a:rPr lang="en-US" sz="3600" dirty="0"/>
              <a:t> yang </a:t>
            </a:r>
            <a:r>
              <a:rPr lang="en-US" sz="3600" dirty="0" err="1"/>
              <a:t>diangkat</a:t>
            </a:r>
            <a:r>
              <a:rPr lang="en-US" sz="3600" dirty="0"/>
              <a:t>. </a:t>
            </a:r>
            <a:endParaRPr lang="en-US" sz="3600" dirty="0" smtClean="0"/>
          </a:p>
          <a:p>
            <a:pPr algn="just"/>
            <a:r>
              <a:rPr lang="en-US" sz="3600" dirty="0" err="1" smtClean="0"/>
              <a:t>Penulisan</a:t>
            </a:r>
            <a:r>
              <a:rPr lang="en-US" sz="3600" dirty="0" smtClean="0"/>
              <a:t> </a:t>
            </a:r>
            <a:r>
              <a:rPr lang="en-US" sz="3600" dirty="0" err="1"/>
              <a:t>karya</a:t>
            </a:r>
            <a:r>
              <a:rPr lang="en-US" sz="3600" dirty="0"/>
              <a:t> </a:t>
            </a:r>
            <a:r>
              <a:rPr lang="en-US" sz="3600" dirty="0" err="1"/>
              <a:t>ilmiah</a:t>
            </a:r>
            <a:r>
              <a:rPr lang="en-US" sz="3600" dirty="0"/>
              <a:t> </a:t>
            </a:r>
            <a:r>
              <a:rPr lang="en-US" sz="3600" dirty="0" err="1"/>
              <a:t>dilakukan</a:t>
            </a:r>
            <a:r>
              <a:rPr lang="en-US" sz="3600" dirty="0"/>
              <a:t> </a:t>
            </a:r>
            <a:r>
              <a:rPr lang="en-US" sz="3600" dirty="0" err="1"/>
              <a:t>secara</a:t>
            </a:r>
            <a:r>
              <a:rPr lang="en-US" sz="3600" dirty="0"/>
              <a:t> </a:t>
            </a:r>
            <a:r>
              <a:rPr lang="en-US" sz="3600" dirty="0" err="1"/>
              <a:t>runtut</a:t>
            </a:r>
            <a:r>
              <a:rPr lang="en-US" sz="3600" dirty="0"/>
              <a:t> </a:t>
            </a:r>
            <a:r>
              <a:rPr lang="en-US" sz="3600" dirty="0" err="1"/>
              <a:t>dan</a:t>
            </a:r>
            <a:r>
              <a:rPr lang="en-US" sz="3600" dirty="0"/>
              <a:t> </a:t>
            </a:r>
            <a:r>
              <a:rPr lang="en-US" sz="3600" dirty="0" err="1"/>
              <a:t>sistematis</a:t>
            </a:r>
            <a:r>
              <a:rPr lang="en-US" sz="3600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1039211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latin typeface="+mn-lt"/>
                <a:ea typeface="Apple Braille" charset="0"/>
                <a:cs typeface="Apple Braille" charset="0"/>
              </a:rPr>
              <a:t>SYARAT PENGAJUAN TOPIK KTI</a:t>
            </a:r>
            <a:endParaRPr lang="en-US" sz="5400" b="1" dirty="0">
              <a:latin typeface="+mn-lt"/>
              <a:ea typeface="Apple Braille" charset="0"/>
              <a:cs typeface="Apple Braille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4000" dirty="0" err="1" smtClean="0"/>
              <a:t>Mahasiswa</a:t>
            </a:r>
            <a:r>
              <a:rPr lang="en-US" sz="4000" dirty="0" smtClean="0"/>
              <a:t> PSPD </a:t>
            </a:r>
            <a:r>
              <a:rPr lang="en-US" sz="4000" dirty="0" smtClean="0">
                <a:sym typeface="Wingdings" pitchFamily="2" charset="2"/>
              </a:rPr>
              <a:t>: </a:t>
            </a:r>
            <a:r>
              <a:rPr lang="en-US" sz="4000" dirty="0" err="1" smtClean="0">
                <a:sym typeface="Wingdings" pitchFamily="2" charset="2"/>
              </a:rPr>
              <a:t>s</a:t>
            </a:r>
            <a:r>
              <a:rPr lang="en-US" sz="4000" dirty="0" err="1" smtClean="0"/>
              <a:t>udah</a:t>
            </a:r>
            <a:r>
              <a:rPr lang="en-US" sz="4000" dirty="0" smtClean="0"/>
              <a:t> </a:t>
            </a:r>
            <a:r>
              <a:rPr lang="id-ID" sz="4000" dirty="0" smtClean="0"/>
              <a:t>lulus PK1 dan PK2 </a:t>
            </a:r>
            <a:endParaRPr lang="en-US" sz="4000" dirty="0" smtClean="0"/>
          </a:p>
          <a:p>
            <a:pPr lvl="0"/>
            <a:r>
              <a:rPr lang="en-US" sz="4000" dirty="0" err="1" smtClean="0"/>
              <a:t>Mahasiswa</a:t>
            </a:r>
            <a:r>
              <a:rPr lang="en-US" sz="4000" dirty="0" smtClean="0"/>
              <a:t> </a:t>
            </a:r>
            <a:r>
              <a:rPr lang="en-US" sz="4000" dirty="0" err="1" smtClean="0"/>
              <a:t>Farmasi</a:t>
            </a:r>
            <a:r>
              <a:rPr lang="en-US" sz="4000" dirty="0" smtClean="0"/>
              <a:t> : </a:t>
            </a:r>
            <a:r>
              <a:rPr lang="id-ID" sz="4000" dirty="0" smtClean="0"/>
              <a:t>sudah lulus </a:t>
            </a:r>
            <a:r>
              <a:rPr lang="id-ID" sz="4000" dirty="0" err="1" smtClean="0"/>
              <a:t>metod</a:t>
            </a:r>
            <a:r>
              <a:rPr lang="en-US" sz="4000" dirty="0" smtClean="0"/>
              <a:t>o</a:t>
            </a:r>
            <a:r>
              <a:rPr lang="id-ID" sz="4000" dirty="0" err="1" smtClean="0"/>
              <a:t>logi</a:t>
            </a:r>
            <a:r>
              <a:rPr lang="id-ID" sz="4000" dirty="0" smtClean="0"/>
              <a:t> penelitian (</a:t>
            </a:r>
            <a:r>
              <a:rPr lang="en-US" sz="4000" dirty="0" err="1" smtClean="0"/>
              <a:t>nilai</a:t>
            </a:r>
            <a:r>
              <a:rPr lang="en-US" sz="4000" dirty="0" smtClean="0"/>
              <a:t> m</a:t>
            </a:r>
            <a:r>
              <a:rPr lang="id-ID" sz="4000" dirty="0" err="1" smtClean="0"/>
              <a:t>inimal</a:t>
            </a:r>
            <a:r>
              <a:rPr lang="id-ID" sz="4000" dirty="0" smtClean="0"/>
              <a:t> C)</a:t>
            </a:r>
            <a:endParaRPr lang="en-US" sz="4000" dirty="0" smtClean="0"/>
          </a:p>
          <a:p>
            <a:pPr lvl="0"/>
            <a:r>
              <a:rPr lang="en-US" sz="4000" dirty="0" err="1" smtClean="0"/>
              <a:t>Mahasiswa</a:t>
            </a:r>
            <a:r>
              <a:rPr lang="en-US" sz="4000" dirty="0" smtClean="0"/>
              <a:t> </a:t>
            </a:r>
            <a:r>
              <a:rPr lang="en-US" sz="4000" dirty="0" err="1" smtClean="0"/>
              <a:t>mengajukan</a:t>
            </a:r>
            <a:r>
              <a:rPr lang="en-US" sz="4000" dirty="0" smtClean="0"/>
              <a:t> 2 </a:t>
            </a:r>
            <a:r>
              <a:rPr lang="en-US" sz="4000" dirty="0" err="1" smtClean="0"/>
              <a:t>topik</a:t>
            </a:r>
            <a:r>
              <a:rPr lang="en-US" sz="4000" dirty="0" smtClean="0"/>
              <a:t> KTI </a:t>
            </a:r>
            <a:r>
              <a:rPr lang="en-US" sz="4000" dirty="0" err="1" smtClean="0"/>
              <a:t>menggunakan</a:t>
            </a:r>
            <a:r>
              <a:rPr lang="en-US" sz="4000" dirty="0" smtClean="0"/>
              <a:t> form </a:t>
            </a:r>
            <a:r>
              <a:rPr lang="en-US" sz="4000" dirty="0" err="1" smtClean="0"/>
              <a:t>pengajuan</a:t>
            </a:r>
            <a:r>
              <a:rPr lang="en-US" sz="4000" dirty="0" smtClean="0"/>
              <a:t> </a:t>
            </a:r>
            <a:r>
              <a:rPr lang="en-US" sz="4000" dirty="0" err="1" smtClean="0"/>
              <a:t>topik</a:t>
            </a:r>
            <a:r>
              <a:rPr lang="en-US" sz="4000" dirty="0" smtClean="0"/>
              <a:t> KTI yang </a:t>
            </a:r>
            <a:r>
              <a:rPr lang="en-US" sz="4000" dirty="0" err="1" smtClean="0"/>
              <a:t>ditandatangani</a:t>
            </a:r>
            <a:r>
              <a:rPr lang="en-US" sz="4000" dirty="0" smtClean="0"/>
              <a:t> </a:t>
            </a:r>
            <a:r>
              <a:rPr lang="en-US" sz="4000" dirty="0" err="1" smtClean="0"/>
              <a:t>oleh</a:t>
            </a:r>
            <a:r>
              <a:rPr lang="en-US" sz="4000" dirty="0" smtClean="0"/>
              <a:t> </a:t>
            </a:r>
            <a:r>
              <a:rPr lang="en-US" sz="4000" dirty="0" err="1" smtClean="0"/>
              <a:t>mahasiswa</a:t>
            </a:r>
            <a:r>
              <a:rPr lang="en-US" sz="4000" dirty="0" smtClean="0"/>
              <a:t> </a:t>
            </a:r>
            <a:r>
              <a:rPr lang="en-US" sz="4000" dirty="0" err="1" smtClean="0"/>
              <a:t>dan</a:t>
            </a:r>
            <a:r>
              <a:rPr lang="en-US" sz="4000" dirty="0" smtClean="0"/>
              <a:t> </a:t>
            </a:r>
            <a:r>
              <a:rPr lang="en-US" sz="4000" dirty="0" err="1" smtClean="0"/>
              <a:t>dosen</a:t>
            </a:r>
            <a:r>
              <a:rPr lang="en-US" sz="4000" dirty="0" smtClean="0"/>
              <a:t> PA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58620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dirty="0"/>
              <a:t>Tim KTI </a:t>
            </a:r>
            <a:r>
              <a:rPr lang="en-US" sz="3200" dirty="0" err="1"/>
              <a:t>mengadakan</a:t>
            </a:r>
            <a:r>
              <a:rPr lang="en-US" sz="3200" dirty="0"/>
              <a:t> </a:t>
            </a:r>
            <a:r>
              <a:rPr lang="en-US" sz="3200" dirty="0" err="1"/>
              <a:t>rapat</a:t>
            </a:r>
            <a:r>
              <a:rPr lang="en-US" sz="3200" dirty="0"/>
              <a:t> </a:t>
            </a:r>
            <a:r>
              <a:rPr lang="en-US" sz="3200" dirty="0" err="1"/>
              <a:t>pleno</a:t>
            </a:r>
            <a:r>
              <a:rPr lang="en-US" sz="3200" dirty="0"/>
              <a:t> </a:t>
            </a:r>
            <a:r>
              <a:rPr lang="en-US" sz="3200" dirty="0" err="1"/>
              <a:t>penentuan</a:t>
            </a:r>
            <a:r>
              <a:rPr lang="en-US" sz="3200" dirty="0"/>
              <a:t> </a:t>
            </a:r>
            <a:r>
              <a:rPr lang="en-US" sz="3200" dirty="0" err="1"/>
              <a:t>topik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pembimbing</a:t>
            </a:r>
            <a:r>
              <a:rPr lang="en-US" sz="3200" dirty="0"/>
              <a:t> KTI </a:t>
            </a:r>
            <a:r>
              <a:rPr lang="en-US" sz="3200" dirty="0" err="1"/>
              <a:t>dengan</a:t>
            </a:r>
            <a:r>
              <a:rPr lang="en-US" sz="3200" dirty="0"/>
              <a:t> </a:t>
            </a:r>
            <a:r>
              <a:rPr lang="en-US" sz="3200" dirty="0" err="1"/>
              <a:t>mempertimbangkan</a:t>
            </a:r>
            <a:r>
              <a:rPr lang="en-US" sz="3200" dirty="0"/>
              <a:t> </a:t>
            </a:r>
            <a:r>
              <a:rPr lang="en-US" sz="3200" dirty="0" err="1"/>
              <a:t>aspek</a:t>
            </a:r>
            <a:r>
              <a:rPr lang="en-US" sz="3200" dirty="0"/>
              <a:t> </a:t>
            </a:r>
            <a:r>
              <a:rPr lang="en-US" sz="3200" dirty="0" err="1"/>
              <a:t>kelayakan</a:t>
            </a:r>
            <a:r>
              <a:rPr lang="en-US" sz="3200" dirty="0"/>
              <a:t> </a:t>
            </a:r>
            <a:r>
              <a:rPr lang="en-US" sz="3200" dirty="0" err="1"/>
              <a:t>topik</a:t>
            </a:r>
            <a:r>
              <a:rPr lang="en-US" sz="3200" dirty="0"/>
              <a:t> </a:t>
            </a:r>
            <a:r>
              <a:rPr lang="en-US" sz="3200" dirty="0" err="1"/>
              <a:t>serta</a:t>
            </a:r>
            <a:r>
              <a:rPr lang="en-US" sz="3200" dirty="0"/>
              <a:t> </a:t>
            </a:r>
            <a:r>
              <a:rPr lang="en-US" sz="3200" dirty="0" err="1"/>
              <a:t>ketersediaan</a:t>
            </a:r>
            <a:r>
              <a:rPr lang="en-US" sz="3200" dirty="0"/>
              <a:t> </a:t>
            </a:r>
            <a:r>
              <a:rPr lang="en-US" sz="3200" dirty="0" err="1"/>
              <a:t>pembimbing</a:t>
            </a:r>
            <a:r>
              <a:rPr lang="en-US" sz="3200" dirty="0"/>
              <a:t> </a:t>
            </a:r>
            <a:r>
              <a:rPr lang="en-US" sz="3200" dirty="0" err="1"/>
              <a:t>pada</a:t>
            </a:r>
            <a:r>
              <a:rPr lang="en-US" sz="3200" dirty="0"/>
              <a:t> </a:t>
            </a:r>
            <a:r>
              <a:rPr lang="en-US" sz="3200" dirty="0" err="1"/>
              <a:t>topik</a:t>
            </a:r>
            <a:r>
              <a:rPr lang="en-US" sz="3200" dirty="0"/>
              <a:t> </a:t>
            </a:r>
            <a:r>
              <a:rPr lang="en-US" sz="3200" dirty="0" err="1"/>
              <a:t>tersebut</a:t>
            </a:r>
            <a:r>
              <a:rPr lang="en-US" sz="3200" dirty="0" smtClean="0"/>
              <a:t>.</a:t>
            </a:r>
          </a:p>
          <a:p>
            <a:r>
              <a:rPr lang="en-US" sz="3200" dirty="0" err="1"/>
              <a:t>Usulan</a:t>
            </a:r>
            <a:r>
              <a:rPr lang="en-US" sz="3200" dirty="0"/>
              <a:t> yang </a:t>
            </a:r>
            <a:r>
              <a:rPr lang="en-US" sz="3200" dirty="0" err="1"/>
              <a:t>ditolak</a:t>
            </a:r>
            <a:r>
              <a:rPr lang="en-US" sz="3200" dirty="0"/>
              <a:t> </a:t>
            </a:r>
            <a:r>
              <a:rPr lang="en-US" sz="3200" dirty="0" err="1"/>
              <a:t>akan</a:t>
            </a:r>
            <a:r>
              <a:rPr lang="en-US" sz="3200" dirty="0"/>
              <a:t> </a:t>
            </a:r>
            <a:r>
              <a:rPr lang="en-US" sz="3200" dirty="0" err="1"/>
              <a:t>diberikan</a:t>
            </a:r>
            <a:r>
              <a:rPr lang="en-US" sz="3200" dirty="0"/>
              <a:t> </a:t>
            </a:r>
            <a:r>
              <a:rPr lang="en-US" sz="3200" dirty="0" err="1"/>
              <a:t>rekomendasi</a:t>
            </a:r>
            <a:r>
              <a:rPr lang="en-US" sz="3200" dirty="0"/>
              <a:t> </a:t>
            </a:r>
            <a:r>
              <a:rPr lang="en-US" sz="3200" dirty="0" err="1"/>
              <a:t>oleh</a:t>
            </a:r>
            <a:r>
              <a:rPr lang="en-US" sz="3200" dirty="0"/>
              <a:t> </a:t>
            </a:r>
            <a:r>
              <a:rPr lang="en-US" sz="3200" dirty="0" err="1"/>
              <a:t>tim</a:t>
            </a:r>
            <a:r>
              <a:rPr lang="en-US" sz="3200" dirty="0"/>
              <a:t> KTI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dikembalikan</a:t>
            </a:r>
            <a:r>
              <a:rPr lang="en-US" sz="3200" dirty="0"/>
              <a:t> </a:t>
            </a:r>
            <a:r>
              <a:rPr lang="en-US" sz="3200" dirty="0" err="1"/>
              <a:t>kepada</a:t>
            </a:r>
            <a:r>
              <a:rPr lang="en-US" sz="3200" dirty="0"/>
              <a:t> </a:t>
            </a:r>
            <a:r>
              <a:rPr lang="en-US" sz="3200" dirty="0" err="1"/>
              <a:t>mahasiswa</a:t>
            </a:r>
            <a:r>
              <a:rPr lang="en-US" sz="3200" dirty="0"/>
              <a:t> </a:t>
            </a:r>
            <a:r>
              <a:rPr lang="en-US" sz="3200" dirty="0" err="1"/>
              <a:t>untuk</a:t>
            </a:r>
            <a:r>
              <a:rPr lang="en-US" sz="3200" dirty="0"/>
              <a:t> </a:t>
            </a:r>
            <a:r>
              <a:rPr lang="en-US" sz="3200" dirty="0" err="1"/>
              <a:t>direvisi</a:t>
            </a:r>
            <a:r>
              <a:rPr lang="en-US" sz="3200" dirty="0"/>
              <a:t>.</a:t>
            </a:r>
          </a:p>
          <a:p>
            <a:r>
              <a:rPr lang="en-US" sz="3200" dirty="0" err="1"/>
              <a:t>Mahasiswa</a:t>
            </a:r>
            <a:r>
              <a:rPr lang="en-US" sz="3200" dirty="0"/>
              <a:t> </a:t>
            </a:r>
            <a:r>
              <a:rPr lang="en-US" sz="3200" dirty="0" err="1"/>
              <a:t>menghadap</a:t>
            </a:r>
            <a:r>
              <a:rPr lang="en-US" sz="3200" dirty="0"/>
              <a:t> </a:t>
            </a:r>
            <a:r>
              <a:rPr lang="en-US" sz="3200" dirty="0" err="1"/>
              <a:t>calon</a:t>
            </a:r>
            <a:r>
              <a:rPr lang="en-US" sz="3200" dirty="0"/>
              <a:t> </a:t>
            </a:r>
            <a:r>
              <a:rPr lang="en-US" sz="3200" dirty="0" err="1"/>
              <a:t>dosen</a:t>
            </a:r>
            <a:r>
              <a:rPr lang="en-US" sz="3200" dirty="0"/>
              <a:t> </a:t>
            </a:r>
            <a:r>
              <a:rPr lang="en-US" sz="3200" dirty="0" err="1"/>
              <a:t>pembimbing</a:t>
            </a:r>
            <a:r>
              <a:rPr lang="en-US" sz="3200" dirty="0"/>
              <a:t> </a:t>
            </a:r>
            <a:r>
              <a:rPr lang="en-US" sz="3200" dirty="0" err="1"/>
              <a:t>dengan</a:t>
            </a:r>
            <a:r>
              <a:rPr lang="en-US" sz="3200" dirty="0"/>
              <a:t> </a:t>
            </a:r>
            <a:r>
              <a:rPr lang="en-US" sz="3200" dirty="0" err="1"/>
              <a:t>membawa</a:t>
            </a:r>
            <a:r>
              <a:rPr lang="en-US" sz="3200" dirty="0"/>
              <a:t> </a:t>
            </a:r>
            <a:r>
              <a:rPr lang="en-US" sz="3200" dirty="0" err="1"/>
              <a:t>rencana</a:t>
            </a:r>
            <a:r>
              <a:rPr lang="en-US" sz="3200" dirty="0"/>
              <a:t> </a:t>
            </a:r>
            <a:r>
              <a:rPr lang="en-US" sz="3200" dirty="0" err="1"/>
              <a:t>judul</a:t>
            </a:r>
            <a:r>
              <a:rPr lang="en-US" sz="3200" dirty="0"/>
              <a:t> </a:t>
            </a:r>
            <a:r>
              <a:rPr lang="en-US" sz="3200" dirty="0" err="1"/>
              <a:t>penelitian</a:t>
            </a:r>
            <a:r>
              <a:rPr lang="en-US" sz="3200" dirty="0"/>
              <a:t> </a:t>
            </a:r>
            <a:r>
              <a:rPr lang="en-US" sz="3200" dirty="0" err="1"/>
              <a:t>untuk</a:t>
            </a:r>
            <a:r>
              <a:rPr lang="en-US" sz="3200" dirty="0"/>
              <a:t> </a:t>
            </a:r>
            <a:r>
              <a:rPr lang="en-US" sz="3200" dirty="0" err="1"/>
              <a:t>memohon</a:t>
            </a:r>
            <a:r>
              <a:rPr lang="en-US" sz="3200" dirty="0"/>
              <a:t> </a:t>
            </a:r>
            <a:r>
              <a:rPr lang="en-US" sz="3200" dirty="0" err="1"/>
              <a:t>kesediaan</a:t>
            </a:r>
            <a:r>
              <a:rPr lang="en-US" sz="3200" dirty="0"/>
              <a:t> </a:t>
            </a:r>
            <a:r>
              <a:rPr lang="en-US" sz="3200" dirty="0" err="1"/>
              <a:t>dosen</a:t>
            </a:r>
            <a:r>
              <a:rPr lang="en-US" sz="3200" dirty="0"/>
              <a:t> </a:t>
            </a:r>
            <a:r>
              <a:rPr lang="en-US" sz="3200" dirty="0" err="1"/>
              <a:t>sebagai</a:t>
            </a:r>
            <a:r>
              <a:rPr lang="en-US" sz="3200" dirty="0"/>
              <a:t> </a:t>
            </a:r>
            <a:r>
              <a:rPr lang="en-US" sz="3200" dirty="0" err="1"/>
              <a:t>pembimbing</a:t>
            </a:r>
            <a:r>
              <a:rPr lang="en-US" sz="3200" dirty="0"/>
              <a:t>.</a:t>
            </a:r>
          </a:p>
          <a:p>
            <a:pPr lvl="0"/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06162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WAKTU PENGAJUAN TOPIK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 err="1" smtClean="0"/>
              <a:t>Pengajuan</a:t>
            </a:r>
            <a:r>
              <a:rPr lang="en-US" sz="4400" dirty="0" smtClean="0"/>
              <a:t> </a:t>
            </a:r>
            <a:r>
              <a:rPr lang="en-US" sz="4400" dirty="0" err="1" smtClean="0"/>
              <a:t>topik</a:t>
            </a:r>
            <a:r>
              <a:rPr lang="en-US" sz="4400" dirty="0" smtClean="0"/>
              <a:t> KTI </a:t>
            </a:r>
            <a:r>
              <a:rPr lang="en-US" sz="4400" dirty="0" err="1" smtClean="0"/>
              <a:t>mahasiswa</a:t>
            </a:r>
            <a:r>
              <a:rPr lang="en-US" sz="4400" dirty="0" smtClean="0"/>
              <a:t> </a:t>
            </a:r>
            <a:r>
              <a:rPr lang="en-US" sz="4400" dirty="0" err="1" smtClean="0"/>
              <a:t>dibuka</a:t>
            </a:r>
            <a:r>
              <a:rPr lang="en-US" sz="4400" dirty="0" smtClean="0"/>
              <a:t> 2 </a:t>
            </a:r>
            <a:r>
              <a:rPr lang="en-US" sz="4400" dirty="0" err="1" smtClean="0"/>
              <a:t>periode</a:t>
            </a:r>
            <a:r>
              <a:rPr lang="en-US" sz="4400" dirty="0" smtClean="0"/>
              <a:t> </a:t>
            </a:r>
            <a:r>
              <a:rPr lang="en-US" sz="4400" dirty="0" err="1" smtClean="0"/>
              <a:t>setiap</a:t>
            </a:r>
            <a:r>
              <a:rPr lang="en-US" sz="4400" dirty="0" smtClean="0"/>
              <a:t> </a:t>
            </a:r>
            <a:r>
              <a:rPr lang="en-US" sz="4400" dirty="0" err="1" smtClean="0"/>
              <a:t>tahun</a:t>
            </a:r>
            <a:r>
              <a:rPr lang="en-US" sz="4400" dirty="0" smtClean="0"/>
              <a:t>, </a:t>
            </a:r>
            <a:r>
              <a:rPr lang="en-US" sz="4400" dirty="0" err="1" smtClean="0"/>
              <a:t>yaitu</a:t>
            </a:r>
            <a:r>
              <a:rPr lang="en-US" sz="4400" dirty="0" smtClean="0"/>
              <a:t>:</a:t>
            </a:r>
          </a:p>
          <a:p>
            <a:pPr marL="514350" indent="-514350">
              <a:buAutoNum type="arabicPeriod"/>
            </a:pPr>
            <a:r>
              <a:rPr lang="en-US" sz="4400" dirty="0" smtClean="0"/>
              <a:t>April</a:t>
            </a:r>
          </a:p>
          <a:p>
            <a:pPr marL="514350" indent="-514350">
              <a:buAutoNum type="arabicPeriod"/>
            </a:pPr>
            <a:r>
              <a:rPr lang="en-US" sz="4400" dirty="0" err="1" smtClean="0"/>
              <a:t>Juli</a:t>
            </a:r>
            <a:r>
              <a:rPr lang="en-US" sz="4400" dirty="0" smtClean="0"/>
              <a:t> </a:t>
            </a:r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009749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latin typeface="+mn-lt"/>
              </a:rPr>
              <a:t>KETENTUAN UMUM</a:t>
            </a:r>
            <a:endParaRPr lang="en-US" sz="5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d-ID" sz="3200" dirty="0" smtClean="0"/>
              <a:t>Waktu penyelesaian proposal maksimal </a:t>
            </a:r>
            <a:r>
              <a:rPr lang="id-ID" sz="3200" b="1" dirty="0" smtClean="0"/>
              <a:t>6 bulan </a:t>
            </a:r>
            <a:r>
              <a:rPr lang="id-ID" sz="3200" dirty="0" smtClean="0"/>
              <a:t>terhitung sejak tanggal dikeluarkannya surat  tugas pembimbing</a:t>
            </a:r>
            <a:endParaRPr lang="en-US" sz="3200" dirty="0" smtClean="0"/>
          </a:p>
          <a:p>
            <a:r>
              <a:rPr lang="id-ID" sz="3200" dirty="0" smtClean="0"/>
              <a:t>Pada proses penyusunan proposal dan pelaksanaan penelitian, mahasiswa diwajibkan melakukan konsultasi minimal 4 kali (untuk masing-masing pembimbing 1 dan 2) </a:t>
            </a:r>
            <a:endParaRPr lang="en-US" sz="3200" dirty="0" smtClean="0"/>
          </a:p>
          <a:p>
            <a:r>
              <a:rPr lang="en-US" sz="3200" dirty="0" err="1" smtClean="0"/>
              <a:t>Hasil</a:t>
            </a:r>
            <a:r>
              <a:rPr lang="en-US" sz="3200" dirty="0" smtClean="0"/>
              <a:t> </a:t>
            </a:r>
            <a:r>
              <a:rPr lang="id-ID" sz="3200" dirty="0" smtClean="0"/>
              <a:t>konsultasi didokumentasikan pada LEMBAR KONSULTASI dan ditandatangani oleh pembimbing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82772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id-ID" sz="3200" dirty="0"/>
              <a:t>Proses </a:t>
            </a:r>
            <a:r>
              <a:rPr lang="id-ID" sz="3200" dirty="0" err="1"/>
              <a:t>pembimbingan</a:t>
            </a:r>
            <a:r>
              <a:rPr lang="id-ID" sz="3200" dirty="0"/>
              <a:t> yang terjadi sebelum ditentukannya pembimbing (yang dibuktikan dengan surat tugas pembimbing KTI oleh Dekan) tidak akan terhitung sebagai bimbingan/konsultasi</a:t>
            </a:r>
            <a:r>
              <a:rPr lang="id-ID" sz="3200" dirty="0" smtClean="0"/>
              <a:t>.</a:t>
            </a:r>
          </a:p>
          <a:p>
            <a:r>
              <a:rPr lang="id-ID" sz="3200" dirty="0" smtClean="0"/>
              <a:t>Apabila dalam proses penyusunan KTI ditemukan unsur </a:t>
            </a:r>
            <a:r>
              <a:rPr lang="id-ID" sz="3200" dirty="0" err="1" smtClean="0"/>
              <a:t>plagiasi</a:t>
            </a:r>
            <a:r>
              <a:rPr lang="id-ID" sz="3200" dirty="0" smtClean="0"/>
              <a:t> maka KTI mahasiswa yang bersangkutan dianggap gugur dan wajib mengulang proses dari awal</a:t>
            </a:r>
            <a:endParaRPr lang="en-US" sz="3200" dirty="0" smtClean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04985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latin typeface="+mn-lt"/>
              </a:rPr>
              <a:t>SYARAT DAN KETENTUAN PENELITIAN PAYUNG</a:t>
            </a:r>
            <a:endParaRPr lang="en-US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lvl="1">
              <a:spcBef>
                <a:spcPts val="1000"/>
              </a:spcBef>
            </a:pPr>
            <a:r>
              <a:rPr lang="id-ID" sz="3200" dirty="0"/>
              <a:t>Melampirkan surat pernyataan dari tim peneliti bahwa mahasiswa yang bersangkutan memang benar dilibatkan dalam penelitian</a:t>
            </a:r>
            <a:endParaRPr lang="en-US" sz="3200" dirty="0"/>
          </a:p>
          <a:p>
            <a:pPr marL="228600" lvl="1">
              <a:spcBef>
                <a:spcPts val="1000"/>
              </a:spcBef>
            </a:pPr>
            <a:r>
              <a:rPr lang="id-ID" sz="3200" dirty="0"/>
              <a:t>Melampirkan proposal penelitian </a:t>
            </a:r>
            <a:r>
              <a:rPr lang="id-ID" sz="3200" dirty="0" smtClean="0"/>
              <a:t>induk</a:t>
            </a:r>
            <a:endParaRPr lang="en-US" sz="3200" dirty="0" smtClean="0"/>
          </a:p>
          <a:p>
            <a:pPr marL="228600" lvl="1">
              <a:spcBef>
                <a:spcPts val="1000"/>
              </a:spcBef>
            </a:pPr>
            <a:r>
              <a:rPr lang="en-US" sz="3200" dirty="0" err="1" smtClean="0"/>
              <a:t>Mahasiswa</a:t>
            </a:r>
            <a:r>
              <a:rPr lang="en-US" sz="3200" dirty="0" smtClean="0"/>
              <a:t> yang </a:t>
            </a:r>
            <a:r>
              <a:rPr lang="en-US" sz="3200" dirty="0" err="1" smtClean="0"/>
              <a:t>mengikuti</a:t>
            </a:r>
            <a:r>
              <a:rPr lang="en-US" sz="3200" dirty="0" smtClean="0"/>
              <a:t> </a:t>
            </a:r>
            <a:r>
              <a:rPr lang="en-US" sz="3200" dirty="0" err="1" smtClean="0"/>
              <a:t>penelitian</a:t>
            </a:r>
            <a:r>
              <a:rPr lang="en-US" sz="3200" dirty="0" smtClean="0"/>
              <a:t> </a:t>
            </a:r>
            <a:r>
              <a:rPr lang="en-US" sz="3200" dirty="0" err="1" smtClean="0"/>
              <a:t>payung</a:t>
            </a:r>
            <a:r>
              <a:rPr lang="en-US" sz="3200" dirty="0" smtClean="0"/>
              <a:t>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mengajukan</a:t>
            </a:r>
            <a:r>
              <a:rPr lang="en-US" sz="3200" dirty="0" smtClean="0"/>
              <a:t> 1 </a:t>
            </a:r>
            <a:r>
              <a:rPr lang="en-US" sz="3200" dirty="0" err="1" smtClean="0"/>
              <a:t>topik</a:t>
            </a:r>
            <a:r>
              <a:rPr lang="en-US" sz="3200" dirty="0" smtClean="0"/>
              <a:t> KTI yang </a:t>
            </a:r>
            <a:r>
              <a:rPr lang="en-US" sz="3200" dirty="0" err="1" smtClean="0"/>
              <a:t>telah</a:t>
            </a:r>
            <a:r>
              <a:rPr lang="en-US" sz="3200" dirty="0" smtClean="0"/>
              <a:t> </a:t>
            </a:r>
            <a:r>
              <a:rPr lang="en-US" sz="3200" dirty="0" err="1" smtClean="0"/>
              <a:t>disepakati</a:t>
            </a:r>
            <a:r>
              <a:rPr lang="en-US" sz="3200" dirty="0" smtClean="0"/>
              <a:t> </a:t>
            </a:r>
            <a:r>
              <a:rPr lang="en-US" sz="3200" dirty="0" err="1" smtClean="0"/>
              <a:t>bersama</a:t>
            </a:r>
            <a:r>
              <a:rPr lang="en-US" sz="3200" dirty="0" smtClean="0"/>
              <a:t> </a:t>
            </a:r>
            <a:r>
              <a:rPr lang="en-US" sz="3200" dirty="0" err="1" smtClean="0"/>
              <a:t>dosen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mengajukan</a:t>
            </a:r>
            <a:r>
              <a:rPr lang="en-US" sz="3200" dirty="0" smtClean="0"/>
              <a:t> </a:t>
            </a:r>
            <a:r>
              <a:rPr lang="en-US" sz="3200" dirty="0" err="1" smtClean="0"/>
              <a:t>nama</a:t>
            </a:r>
            <a:r>
              <a:rPr lang="en-US" sz="3200" dirty="0" smtClean="0"/>
              <a:t> </a:t>
            </a:r>
            <a:r>
              <a:rPr lang="en-US" sz="3200" dirty="0" err="1" smtClean="0"/>
              <a:t>calon</a:t>
            </a:r>
            <a:r>
              <a:rPr lang="en-US" sz="3200" dirty="0" smtClean="0"/>
              <a:t> </a:t>
            </a:r>
            <a:r>
              <a:rPr lang="en-US" sz="3200" dirty="0" err="1" smtClean="0"/>
              <a:t>dosen</a:t>
            </a:r>
            <a:r>
              <a:rPr lang="en-US" sz="3200" dirty="0" smtClean="0"/>
              <a:t> </a:t>
            </a:r>
            <a:r>
              <a:rPr lang="en-US" sz="3200" dirty="0" err="1" smtClean="0"/>
              <a:t>pembimbing</a:t>
            </a:r>
            <a:endParaRPr lang="en-US" sz="3200" dirty="0" smtClean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6873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latin typeface="+mn-lt"/>
              </a:rPr>
              <a:t>ETHICAL CLEARANCE</a:t>
            </a:r>
            <a:endParaRPr lang="en-US" sz="54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id-ID" sz="3200" dirty="0" smtClean="0"/>
              <a:t>Pengajuan </a:t>
            </a:r>
            <a:r>
              <a:rPr lang="id-ID" sz="3200" i="1" dirty="0" err="1" smtClean="0"/>
              <a:t>Ethical</a:t>
            </a:r>
            <a:r>
              <a:rPr lang="id-ID" sz="3200" i="1" dirty="0" smtClean="0"/>
              <a:t> </a:t>
            </a:r>
            <a:r>
              <a:rPr lang="id-ID" sz="3200" i="1" dirty="0" err="1" smtClean="0"/>
              <a:t>Clearance</a:t>
            </a:r>
            <a:r>
              <a:rPr lang="id-ID" sz="3200" i="1" dirty="0" smtClean="0"/>
              <a:t> </a:t>
            </a:r>
            <a:r>
              <a:rPr lang="id-ID" sz="3200" dirty="0" smtClean="0"/>
              <a:t>(EC) ke komisi etik harus melampirkan:</a:t>
            </a:r>
            <a:endParaRPr lang="en-US" sz="3200" dirty="0" smtClean="0"/>
          </a:p>
          <a:p>
            <a:pPr lvl="1">
              <a:buFont typeface="Wingdings" pitchFamily="2" charset="2"/>
              <a:buChar char="§"/>
            </a:pPr>
            <a:r>
              <a:rPr lang="id-ID" sz="3200" dirty="0" smtClean="0"/>
              <a:t>Berita Acara Perbaikan (BAP) proposal penelitian yang telah ditandatangani kedua  pembimbing</a:t>
            </a:r>
            <a:endParaRPr lang="en-US" sz="3200" dirty="0" smtClean="0"/>
          </a:p>
          <a:p>
            <a:pPr lvl="1">
              <a:buFont typeface="Wingdings" pitchFamily="2" charset="2"/>
              <a:buChar char="§"/>
            </a:pPr>
            <a:r>
              <a:rPr lang="id-ID" sz="3200" dirty="0" smtClean="0"/>
              <a:t>Proposal yang telah direvisi</a:t>
            </a:r>
            <a:endParaRPr lang="en-US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id-ID" sz="3200" dirty="0" smtClean="0"/>
              <a:t>Pengajuan surat ijin penelitian ke BP3F oleh mahasiswa harus melampirkan </a:t>
            </a:r>
            <a:r>
              <a:rPr lang="id-ID" sz="3200" dirty="0" err="1" smtClean="0"/>
              <a:t>fotocopy</a:t>
            </a:r>
            <a:r>
              <a:rPr lang="en-US" sz="3200" dirty="0" smtClean="0"/>
              <a:t> </a:t>
            </a:r>
            <a:r>
              <a:rPr lang="id-ID" sz="3200" i="1" dirty="0" err="1" smtClean="0"/>
              <a:t>Ethical</a:t>
            </a:r>
            <a:r>
              <a:rPr lang="id-ID" sz="3200" i="1" dirty="0" smtClean="0"/>
              <a:t> </a:t>
            </a:r>
            <a:r>
              <a:rPr lang="id-ID" sz="3200" i="1" dirty="0" err="1" smtClean="0"/>
              <a:t>Clearance</a:t>
            </a:r>
            <a:r>
              <a:rPr lang="id-ID" sz="3200" i="1" dirty="0" smtClean="0"/>
              <a:t> </a:t>
            </a:r>
            <a:r>
              <a:rPr lang="id-ID" sz="3200" dirty="0" smtClean="0"/>
              <a:t>(</a:t>
            </a:r>
            <a:r>
              <a:rPr lang="en-US" sz="3200" dirty="0" err="1" smtClean="0"/>
              <a:t>bagi</a:t>
            </a:r>
            <a:r>
              <a:rPr lang="en-US" sz="3200" dirty="0" smtClean="0"/>
              <a:t> yang </a:t>
            </a:r>
            <a:r>
              <a:rPr lang="en-US" sz="3200" dirty="0" err="1" smtClean="0"/>
              <a:t>membutuhkan</a:t>
            </a:r>
            <a:r>
              <a:rPr lang="id-ID" sz="3200" dirty="0" smtClean="0"/>
              <a:t>) atas nama mahasiswa yang bersangkutan</a:t>
            </a:r>
            <a:endParaRPr lang="en-US" sz="3200" dirty="0" smtClean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84531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827</TotalTime>
  <Words>565</Words>
  <Application>Microsoft Macintosh PowerPoint</Application>
  <PresentationFormat>Widescreen</PresentationFormat>
  <Paragraphs>49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Apple Braille</vt:lpstr>
      <vt:lpstr>Calibri</vt:lpstr>
      <vt:lpstr>Calibri Light</vt:lpstr>
      <vt:lpstr>Wingdings</vt:lpstr>
      <vt:lpstr>Arial</vt:lpstr>
      <vt:lpstr>Office Theme</vt:lpstr>
      <vt:lpstr>Ketentuan Penyusunan KTI Fakultas Kedokteran Universitas Mataram   </vt:lpstr>
      <vt:lpstr>PENDAHULUAN</vt:lpstr>
      <vt:lpstr>SYARAT PENGAJUAN TOPIK KTI</vt:lpstr>
      <vt:lpstr>PowerPoint Presentation</vt:lpstr>
      <vt:lpstr>WAKTU PENGAJUAN TOPIK</vt:lpstr>
      <vt:lpstr>KETENTUAN UMUM</vt:lpstr>
      <vt:lpstr>PowerPoint Presentation</vt:lpstr>
      <vt:lpstr>SYARAT DAN KETENTUAN PENELITIAN PAYUNG</vt:lpstr>
      <vt:lpstr>ETHICAL CLEARANCE</vt:lpstr>
      <vt:lpstr>UJIAN KTI</vt:lpstr>
      <vt:lpstr>PowerPoint Presentation</vt:lpstr>
      <vt:lpstr>HASIL UJIAN KTI</vt:lpstr>
      <vt:lpstr>PowerPoint Presentation</vt:lpstr>
      <vt:lpstr>KETENTUAN PUBLIKASI</vt:lpstr>
    </vt:vector>
  </TitlesOfParts>
  <Company/>
  <LinksUpToDate>false</LinksUpToDate>
  <SharedDoc>false</SharedDoc>
  <HyperlinksChanged>false</HyperlinksChanged>
  <AppVersion>15.0041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Ketentuan Penyusunan KTI Fakultas Kedokteran Universitas Mataram   </dc:title>
  <dc:creator>adityowibowo5696@gmail.com</dc:creator>
  <cp:lastModifiedBy>adityowibowo5696@gmail.com</cp:lastModifiedBy>
  <cp:revision>10</cp:revision>
  <dcterms:created xsi:type="dcterms:W3CDTF">2022-03-22T01:01:29Z</dcterms:created>
  <dcterms:modified xsi:type="dcterms:W3CDTF">2022-03-24T00:13:24Z</dcterms:modified>
</cp:coreProperties>
</file>